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F26FF-1059-476A-95B7-8FF1AF57B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9D6359-B15F-4283-AD52-89A2804E5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8409F-B6C0-440D-844D-12BA7B981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AD5F-6BAE-4DFB-BB3D-2B45B94C6893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89F2F-9A33-49FE-AF98-756C7089D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13183-6A34-48CD-A281-ABBC8B587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BAA-C7D2-41C6-8DD3-2FC144C65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76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291EC-0D16-4D08-B3E3-568EB5158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07714-9DFE-4908-A7B8-5FD8E34F8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619C5-E448-4C31-9F3B-02F7E8E32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AD5F-6BAE-4DFB-BB3D-2B45B94C6893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2B57F-0CE5-41E0-9B78-A1BB9F3F3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4EBF6-14B6-4780-B36D-C53CBFB0A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BAA-C7D2-41C6-8DD3-2FC144C65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93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F0ED5F-14AD-49B4-8480-6FC0BF91B4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0B7179-CEF8-4305-B0F3-880EE82DED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E9873-121A-4854-800E-7DA213C41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AD5F-6BAE-4DFB-BB3D-2B45B94C6893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3574C-BD57-4901-BC4F-6B9D69E80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5B9E0-F922-4440-9F0B-A75AF47EF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BAA-C7D2-41C6-8DD3-2FC144C65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08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80F73-54AC-4566-B787-628ABBF1A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22677-4723-4216-9AEC-0AA7EC44C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0D992-B344-419B-A9EE-A3806CDD9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AD5F-6BAE-4DFB-BB3D-2B45B94C6893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D36F0-50CB-41A5-B7EA-B665E11D0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8F4BF-EEA4-467E-A09C-0AFAE3510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BAA-C7D2-41C6-8DD3-2FC144C65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4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84A59-6E95-4187-890A-E9E478F4E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F236A-7A54-4E40-9503-602D931AC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7B727-B499-45C8-A05D-14C2ADE4C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AD5F-6BAE-4DFB-BB3D-2B45B94C6893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824F7-BD2F-43D1-A1AC-76B35FF3F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AFA4C-2A16-45AB-A1C3-267DDE25B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BAA-C7D2-41C6-8DD3-2FC144C65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586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89252-C864-4EA2-91FA-F017252EE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30FDE-EE7F-4F04-A977-9A2D8C337B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E5BB95-A8D6-4499-8338-FAEB34AA2D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BB1A9-4323-4BD2-A169-AB1C16C78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AD5F-6BAE-4DFB-BB3D-2B45B94C6893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2EEF7-B55D-47DF-BB70-DF9DBB29C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1D40B1-7AD4-4063-BCB0-5D8CDEEBA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BAA-C7D2-41C6-8DD3-2FC144C65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136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EE44F-60DC-4E96-B033-45B5939F2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027FAC-F4FC-490D-9D56-A47CDB3F7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7671EC-A712-4F10-8020-351DA8AC5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A7C7E1-7B62-46BA-BA06-69268AF5DF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149E89-39E6-40D2-B7DC-3284163EEE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499C9D-2520-489F-8DB2-E0AE577A1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AD5F-6BAE-4DFB-BB3D-2B45B94C6893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536316-5081-4595-AF7E-BC38CC546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0ED158-23CA-445B-B669-1993DCDBB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BAA-C7D2-41C6-8DD3-2FC144C65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12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17EC2-A77C-4643-9770-F7162F808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08AB0D-AC5A-439E-96CC-ABDA29E86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AD5F-6BAE-4DFB-BB3D-2B45B94C6893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FF6C87-02A9-4513-A070-DE8FD8921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8A11ED-F459-479A-8576-B7012EE3F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BAA-C7D2-41C6-8DD3-2FC144C65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84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E7DD58-B57C-49D4-B00A-9706CBC6D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AD5F-6BAE-4DFB-BB3D-2B45B94C6893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CBB8CC-98C7-493D-92CB-17FA90DCF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651D61-2B4B-41DE-88B2-A7B478901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BAA-C7D2-41C6-8DD3-2FC144C65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88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FFEDA-4F4E-41B4-970A-7734F7CBF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E20FD-9A3E-4DC9-A713-33FB3010F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279F7A-EF72-4DC4-8BB7-3B03966AC4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6EF03A-6918-4B42-BC98-07D9ADDB8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AD5F-6BAE-4DFB-BB3D-2B45B94C6893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00A405-6E36-47F9-9EB0-BBE3EA447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A6376B-2CDF-4FBE-86EE-B62B6D8A1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BAA-C7D2-41C6-8DD3-2FC144C65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1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82309-8F80-4D6D-8209-650BDEFEF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4CBD2D-FA4B-4175-898A-A39F9C6331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1B634-F24F-4EF8-ABE7-72DE4F983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B7602A-244A-4865-9978-31A395C2F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AD5F-6BAE-4DFB-BB3D-2B45B94C6893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1063F7-E631-480F-AD00-74760944B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78B5A-7B51-46A6-BE11-4D6A779AD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BAA-C7D2-41C6-8DD3-2FC144C65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30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15449F-84FD-4AFA-A721-283E0288C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AA602E-DC24-415C-B42D-458818D4F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25241-BEA5-4A1A-B4D6-519D9B88C2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EAD5F-6BAE-4DFB-BB3D-2B45B94C6893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7E75C-421F-4DA4-9512-2CCDDB6219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BAECD-9126-49C5-9DFB-4E46C6CE6E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FBBAA-C7D2-41C6-8DD3-2FC144C65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08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41136-02BA-44F6-B710-FA2B9219B1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0"/>
            <a:ext cx="12043317" cy="1956503"/>
          </a:xfrm>
        </p:spPr>
        <p:txBody>
          <a:bodyPr>
            <a:normAutofit/>
          </a:bodyPr>
          <a:lstStyle/>
          <a:p>
            <a:r>
              <a:rPr lang="en-US" b="1" i="1" dirty="0"/>
              <a:t>CHAPTER 2 – AMERICAN EXPERIMENTS (1521-1700)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31FBA69-4F39-4375-89DB-E5242EAFB5C7}"/>
              </a:ext>
            </a:extLst>
          </p:cNvPr>
          <p:cNvSpPr txBox="1">
            <a:spLocks/>
          </p:cNvSpPr>
          <p:nvPr/>
        </p:nvSpPr>
        <p:spPr>
          <a:xfrm>
            <a:off x="672230" y="3724862"/>
            <a:ext cx="10847540" cy="925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/>
              <a:t>Spain’s Tribute Colonies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284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48C3-2335-4749-BCDD-C83B61A0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547" y="4632"/>
            <a:ext cx="7524737" cy="925056"/>
          </a:xfrm>
        </p:spPr>
        <p:txBody>
          <a:bodyPr>
            <a:normAutofit fontScale="90000"/>
          </a:bodyPr>
          <a:lstStyle/>
          <a:p>
            <a:r>
              <a:rPr lang="en-US" sz="6000" b="1" i="1" dirty="0"/>
              <a:t>The New American World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F414-E381-4AE7-974E-83C986CB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978" y="929687"/>
            <a:ext cx="11812044" cy="60347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-</a:t>
            </a:r>
            <a:r>
              <a:rPr lang="en-US" b="1" dirty="0"/>
              <a:t>Encomienda system</a:t>
            </a:r>
            <a:r>
              <a:rPr lang="en-US" dirty="0"/>
              <a:t> – land grants provided to conquistadores from which they could exploit labor &amp; resources (gold &amp; silver)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</a:t>
            </a:r>
            <a:r>
              <a:rPr lang="en-US" b="1" dirty="0" err="1"/>
              <a:t>Mita</a:t>
            </a:r>
            <a:r>
              <a:rPr lang="en-US" b="1" dirty="0"/>
              <a:t> system</a:t>
            </a:r>
            <a:r>
              <a:rPr lang="en-US" dirty="0"/>
              <a:t> – refashioning of an Incan labor system by Spanish to force natives to work in silver mines (ex. </a:t>
            </a:r>
            <a:r>
              <a:rPr lang="en-US" b="1" dirty="0"/>
              <a:t>Potosi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-Spanish exchanged silver across Pacific Ocean for Chinese goods; gold shipped to Europe and enriched Spanish Crown and Church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-1500-1650 – 350,000 Spaniards (mostly men) migrate to colonies; 250,000-300,000 Africans imported to colonies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963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48C3-2335-4749-BCDD-C83B61A0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547" y="4632"/>
            <a:ext cx="7524737" cy="925056"/>
          </a:xfrm>
        </p:spPr>
        <p:txBody>
          <a:bodyPr>
            <a:normAutofit fontScale="90000"/>
          </a:bodyPr>
          <a:lstStyle/>
          <a:p>
            <a:r>
              <a:rPr lang="en-US" sz="6000" b="1" i="1" dirty="0"/>
              <a:t>The New American World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F414-E381-4AE7-974E-83C986CB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978" y="929687"/>
            <a:ext cx="11812044" cy="60347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-</a:t>
            </a:r>
            <a:r>
              <a:rPr lang="en-US" b="1" dirty="0" err="1"/>
              <a:t>Casta</a:t>
            </a:r>
            <a:r>
              <a:rPr lang="en-US" b="1" dirty="0"/>
              <a:t> system</a:t>
            </a:r>
            <a:r>
              <a:rPr lang="en-US" dirty="0"/>
              <a:t> – Social hierarchy established in Spanish colonies defining status/privilege:</a:t>
            </a:r>
          </a:p>
          <a:p>
            <a:pPr marL="0" indent="0">
              <a:buNone/>
            </a:pPr>
            <a:r>
              <a:rPr lang="en-US" dirty="0"/>
              <a:t>* </a:t>
            </a:r>
            <a:r>
              <a:rPr lang="en-US" dirty="0" err="1"/>
              <a:t>Peninsulares</a:t>
            </a:r>
            <a:r>
              <a:rPr lang="en-US" dirty="0"/>
              <a:t> – 100% Spanish blood, born in Europe</a:t>
            </a:r>
            <a:br>
              <a:rPr lang="en-US" dirty="0"/>
            </a:br>
            <a:r>
              <a:rPr lang="en-US" dirty="0"/>
              <a:t>* Creoles – 100% Spanish blood, born in colonies</a:t>
            </a:r>
            <a:br>
              <a:rPr lang="en-US" dirty="0"/>
            </a:br>
            <a:r>
              <a:rPr lang="en-US" dirty="0"/>
              <a:t>* Mestizos – Mixed race (Spanish-native)</a:t>
            </a:r>
            <a:br>
              <a:rPr lang="en-US" dirty="0"/>
            </a:br>
            <a:r>
              <a:rPr lang="en-US" dirty="0"/>
              <a:t>* Mulattoes – Mixed race (Spanish-African)</a:t>
            </a:r>
            <a:br>
              <a:rPr lang="en-US" dirty="0"/>
            </a:br>
            <a:r>
              <a:rPr lang="en-US" dirty="0"/>
              <a:t>* Zambos – Mixed race (native-African); Native American; African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b="1" dirty="0"/>
              <a:t>Haciendas</a:t>
            </a:r>
            <a:r>
              <a:rPr lang="en-US" dirty="0"/>
              <a:t> – large estates established by Spaniards to manipulate local native labor and market economies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-Catholicism forced upon natives through mass conversion, yet practices/beliefs mix with native traditions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307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48C3-2335-4749-BCDD-C83B61A0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6501" y="4631"/>
            <a:ext cx="7738998" cy="925056"/>
          </a:xfrm>
        </p:spPr>
        <p:txBody>
          <a:bodyPr>
            <a:normAutofit/>
          </a:bodyPr>
          <a:lstStyle/>
          <a:p>
            <a:r>
              <a:rPr lang="en-US" sz="6000" b="1" i="1" dirty="0"/>
              <a:t>The Columbian Exchange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F414-E381-4AE7-974E-83C986CB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978" y="929687"/>
            <a:ext cx="11812044" cy="3316636"/>
          </a:xfrm>
        </p:spPr>
        <p:txBody>
          <a:bodyPr>
            <a:normAutofit/>
          </a:bodyPr>
          <a:lstStyle/>
          <a:p>
            <a:r>
              <a:rPr lang="en-US" dirty="0"/>
              <a:t>-Native populations decimated by European disease (smallpox, flu, measles, yellow fever); natives give Europeans STD syphilis</a:t>
            </a:r>
          </a:p>
          <a:p>
            <a:r>
              <a:rPr lang="en-US" dirty="0"/>
              <a:t>-</a:t>
            </a:r>
            <a:r>
              <a:rPr lang="en-US" b="1" dirty="0"/>
              <a:t>Columbian Exchange</a:t>
            </a:r>
            <a:r>
              <a:rPr lang="en-US" dirty="0"/>
              <a:t> – Biological transfer of foods/diseases between Old World and New World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C883297-85C2-41B8-A89C-77586947CE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579746"/>
              </p:ext>
            </p:extLst>
          </p:nvPr>
        </p:nvGraphicFramePr>
        <p:xfrm>
          <a:off x="303408" y="3058159"/>
          <a:ext cx="11508636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4318">
                  <a:extLst>
                    <a:ext uri="{9D8B030D-6E8A-4147-A177-3AD203B41FA5}">
                      <a16:colId xmlns:a16="http://schemas.microsoft.com/office/drawing/2014/main" val="2807493930"/>
                    </a:ext>
                  </a:extLst>
                </a:gridCol>
                <a:gridCol w="5754318">
                  <a:extLst>
                    <a:ext uri="{9D8B030D-6E8A-4147-A177-3AD203B41FA5}">
                      <a16:colId xmlns:a16="http://schemas.microsoft.com/office/drawing/2014/main" val="393308695"/>
                    </a:ext>
                  </a:extLst>
                </a:gridCol>
              </a:tblGrid>
              <a:tr h="2113219">
                <a:tc>
                  <a:txBody>
                    <a:bodyPr/>
                    <a:lstStyle/>
                    <a:p>
                      <a:pPr algn="ctr" rtl="0"/>
                      <a:r>
                        <a:rPr lang="en-US" sz="24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World foods lead to Old World population growth</a:t>
                      </a:r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b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-Maize, potatoes, manioc, sweet potatoes, tomatoes</a:t>
                      </a:r>
                    </a:p>
                    <a:p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Old World plants/animals change </a:t>
                      </a:r>
                      <a:br>
                        <a:rPr lang="en-US" sz="24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4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World ecosystem:</a:t>
                      </a:r>
                      <a:br>
                        <a:rPr lang="en-US" sz="24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-cattle, pigs, horses, oxen, chickens, bees, wheat, barley, rye, rice</a:t>
                      </a:r>
                    </a:p>
                    <a:p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503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294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48C3-2335-4749-BCDD-C83B61A0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553" y="7392"/>
            <a:ext cx="11498893" cy="925056"/>
          </a:xfrm>
        </p:spPr>
        <p:txBody>
          <a:bodyPr>
            <a:normAutofit/>
          </a:bodyPr>
          <a:lstStyle/>
          <a:p>
            <a:r>
              <a:rPr lang="en-US" sz="6000" b="1" i="1" dirty="0"/>
              <a:t>The Protestant Challenge to Spain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F414-E381-4AE7-974E-83C986CB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978" y="929687"/>
            <a:ext cx="11812044" cy="60347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-Spain established fortified positions at Havana, Cuba &amp; St. Augustine, FL, but faced many pirates/privateers across Caribbean Sea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-1534 CE – </a:t>
            </a:r>
            <a:r>
              <a:rPr lang="en-US" b="1" dirty="0"/>
              <a:t>Henry VIII</a:t>
            </a:r>
            <a:r>
              <a:rPr lang="en-US" dirty="0"/>
              <a:t> breaks from Catholic Church over its refusal to grant divorce; establishes </a:t>
            </a:r>
            <a:r>
              <a:rPr lang="en-US" b="1" dirty="0"/>
              <a:t>Church of England</a:t>
            </a:r>
            <a:r>
              <a:rPr lang="en-US" dirty="0"/>
              <a:t> (Anglican Church)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-1566-1581 CE – Dutch provinces in Holland revolt against Spanish rule and declare independence as a republic of Netherlands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-1558-1603 CE – </a:t>
            </a:r>
            <a:r>
              <a:rPr lang="en-US" b="1" dirty="0"/>
              <a:t>Elizabeth I</a:t>
            </a:r>
            <a:r>
              <a:rPr lang="en-US" dirty="0"/>
              <a:t> of England sanctions English “</a:t>
            </a:r>
            <a:r>
              <a:rPr lang="en-US" b="1" dirty="0"/>
              <a:t>sea dogs</a:t>
            </a:r>
            <a:r>
              <a:rPr lang="en-US" dirty="0"/>
              <a:t>” to challenge Spanish at sea, promotes Protestant beliefs at home, initiates brutal colonization of Catholic Ireland, supports Dutch rebellion, &amp; refuses marriage proposal of Spain’s </a:t>
            </a:r>
            <a:r>
              <a:rPr lang="en-US" b="1" dirty="0"/>
              <a:t>King Philip II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771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75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48C3-2335-4749-BCDD-C83B61A0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553" y="7392"/>
            <a:ext cx="11498893" cy="925056"/>
          </a:xfrm>
        </p:spPr>
        <p:txBody>
          <a:bodyPr>
            <a:normAutofit/>
          </a:bodyPr>
          <a:lstStyle/>
          <a:p>
            <a:r>
              <a:rPr lang="en-US" sz="6000" b="1" i="1" dirty="0"/>
              <a:t>The Protestant Challenge to Spain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F414-E381-4AE7-974E-83C986CB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978" y="929687"/>
            <a:ext cx="11812044" cy="65298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-</a:t>
            </a:r>
            <a:r>
              <a:rPr lang="en-US" b="1" dirty="0"/>
              <a:t>Sir Francis Drake</a:t>
            </a:r>
            <a:r>
              <a:rPr lang="en-US" dirty="0"/>
              <a:t> – English “sea dog” who circumnavigated the globe, raided Spanish shipping lines, &amp; plundered gold/silver/spices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-1588 CE – </a:t>
            </a:r>
            <a:r>
              <a:rPr lang="en-US" b="1" dirty="0"/>
              <a:t>Spanish Armada</a:t>
            </a:r>
            <a:r>
              <a:rPr lang="en-US" dirty="0"/>
              <a:t> – Philip II’s massive fleet of warships fails to invade/punish England &amp; Elizabeth (storm &amp; English ships)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-1598 CE – Spain in serious economic decline due to overspending, inflation due to overabundance of gold, and resulting high taxes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-England sees population rise, growth in wool “cottage industry”, and embrace of mercantilism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</a:t>
            </a:r>
            <a:r>
              <a:rPr lang="en-US" b="1" dirty="0"/>
              <a:t>Mercantilism</a:t>
            </a:r>
            <a:r>
              <a:rPr lang="en-US" dirty="0"/>
              <a:t> – economic system in which state promotes exports over imports, gaining favorable balance of trade &amp; gold/silver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326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151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CHAPTER 2 – AMERICAN EXPERIMENTS (1521-1700)</vt:lpstr>
      <vt:lpstr>The New American World</vt:lpstr>
      <vt:lpstr>The New American World</vt:lpstr>
      <vt:lpstr>The Columbian Exchange</vt:lpstr>
      <vt:lpstr>The Protestant Challenge to Spain</vt:lpstr>
      <vt:lpstr>The Protestant Challenge to Spain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– AMERICAN EXPERIMENTS (1521-1700)</dc:title>
  <dc:creator>Jonathan Barratt</dc:creator>
  <cp:lastModifiedBy>"BARRATT, JONATHAN"</cp:lastModifiedBy>
  <cp:revision>3</cp:revision>
  <dcterms:created xsi:type="dcterms:W3CDTF">2018-09-18T03:19:05Z</dcterms:created>
  <dcterms:modified xsi:type="dcterms:W3CDTF">2018-09-18T11:17:38Z</dcterms:modified>
</cp:coreProperties>
</file>